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65" r:id="rId4"/>
    <p:sldId id="267" r:id="rId5"/>
    <p:sldId id="266" r:id="rId6"/>
    <p:sldId id="268" r:id="rId7"/>
    <p:sldId id="269" r:id="rId8"/>
    <p:sldId id="258" r:id="rId9"/>
    <p:sldId id="259" r:id="rId10"/>
    <p:sldId id="261" r:id="rId11"/>
    <p:sldId id="285" r:id="rId12"/>
    <p:sldId id="262" r:id="rId13"/>
    <p:sldId id="263" r:id="rId14"/>
    <p:sldId id="264" r:id="rId15"/>
    <p:sldId id="286" r:id="rId16"/>
    <p:sldId id="287" r:id="rId17"/>
    <p:sldId id="298" r:id="rId18"/>
    <p:sldId id="288" r:id="rId19"/>
    <p:sldId id="289" r:id="rId20"/>
    <p:sldId id="270" r:id="rId21"/>
    <p:sldId id="290" r:id="rId22"/>
    <p:sldId id="299" r:id="rId23"/>
    <p:sldId id="271" r:id="rId24"/>
    <p:sldId id="274" r:id="rId25"/>
    <p:sldId id="273" r:id="rId26"/>
    <p:sldId id="276" r:id="rId27"/>
    <p:sldId id="278" r:id="rId28"/>
    <p:sldId id="279" r:id="rId29"/>
    <p:sldId id="280" r:id="rId30"/>
    <p:sldId id="277" r:id="rId31"/>
    <p:sldId id="272" r:id="rId32"/>
    <p:sldId id="291" r:id="rId33"/>
    <p:sldId id="293" r:id="rId34"/>
    <p:sldId id="292" r:id="rId35"/>
    <p:sldId id="281" r:id="rId36"/>
    <p:sldId id="296" r:id="rId37"/>
    <p:sldId id="282" r:id="rId38"/>
    <p:sldId id="283" r:id="rId39"/>
    <p:sldId id="300" r:id="rId40"/>
    <p:sldId id="297" r:id="rId41"/>
    <p:sldId id="284" r:id="rId42"/>
    <p:sldId id="295" r:id="rId4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1437" autoAdjust="0"/>
  </p:normalViewPr>
  <p:slideViewPr>
    <p:cSldViewPr snapToGrid="0" snapToObjects="1">
      <p:cViewPr varScale="1">
        <p:scale>
          <a:sx n="141" d="100"/>
          <a:sy n="141" d="100"/>
        </p:scale>
        <p:origin x="-544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4/7/15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4/7/15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3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explorer.namecoin.info/blocks/block_225529.tx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lockchain.info/charts/blocks-size?timespan=all&amp;showDataPoints=false&amp;daysAverageString=1&amp;show_header=true&amp;scale=0&amp;address=" TargetMode="Externa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cryptocoincharts.info/pair/nmc/btc/coinedup/alltime" TargetMode="External"/><Relationship Id="rId3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namecoin/namecoin/commit/d70d01ff77310d3755891cb43cb2700b553019f4" TargetMode="External"/><Relationship Id="rId3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073" y="3211158"/>
            <a:ext cx="3083251" cy="1569660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Class </a:t>
            </a:r>
            <a:r>
              <a:rPr lang="en-US" sz="3200" dirty="0" smtClean="0">
                <a:solidFill>
                  <a:srgbClr val="EBF1DE"/>
                </a:solidFill>
              </a:rPr>
              <a:t>23:</a:t>
            </a:r>
            <a:endParaRPr lang="en-US" sz="3200" dirty="0" smtClean="0">
              <a:solidFill>
                <a:srgbClr val="EBF1DE"/>
              </a:solidFill>
            </a:endParaRPr>
          </a:p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Blooming </a:t>
            </a:r>
            <a:r>
              <a:rPr lang="en-US" sz="3200" dirty="0" err="1" smtClean="0">
                <a:solidFill>
                  <a:srgbClr val="EBF1DE"/>
                </a:solidFill>
              </a:rPr>
              <a:t>Sidechains</a:t>
            </a:r>
            <a:r>
              <a:rPr lang="en-US" sz="3200" dirty="0" smtClean="0">
                <a:solidFill>
                  <a:srgbClr val="EBF1DE"/>
                </a:solidFill>
              </a:rPr>
              <a:t>!</a:t>
            </a:r>
            <a:endParaRPr lang="en-US" sz="32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Conventional Hash Table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68160" y="1213801"/>
            <a:ext cx="4170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Store collection of </a:t>
            </a:r>
            <a:r>
              <a:rPr lang="en-US" sz="2400" i="1" dirty="0" smtClean="0">
                <a:latin typeface="Times New Roman"/>
                <a:cs typeface="Times New Roman"/>
              </a:rPr>
              <a:t>N b</a:t>
            </a:r>
            <a:r>
              <a:rPr lang="en-US" sz="2400" dirty="0" smtClean="0"/>
              <a:t>-bit elements, using </a:t>
            </a:r>
            <a:r>
              <a:rPr lang="en-US" sz="2400" i="1" dirty="0" smtClean="0">
                <a:latin typeface="Times New Roman"/>
                <a:cs typeface="Times New Roman"/>
              </a:rPr>
              <a:t>k &gt; N</a:t>
            </a:r>
            <a:r>
              <a:rPr lang="en-US" sz="2400" dirty="0" smtClean="0"/>
              <a:t> cells.</a:t>
            </a:r>
          </a:p>
        </p:txBody>
      </p:sp>
      <p:sp>
        <p:nvSpPr>
          <p:cNvPr id="5" name="Rectangle 4"/>
          <p:cNvSpPr/>
          <p:nvPr/>
        </p:nvSpPr>
        <p:spPr>
          <a:xfrm>
            <a:off x="4584455" y="2206922"/>
            <a:ext cx="31547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H</a:t>
            </a:r>
            <a:r>
              <a:rPr lang="en-US" sz="2000" dirty="0"/>
              <a:t> is pseudorandom </a:t>
            </a:r>
            <a:r>
              <a:rPr lang="en-US" sz="2000" dirty="0" smtClean="0"/>
              <a:t>function</a:t>
            </a:r>
          </a:p>
          <a:p>
            <a:r>
              <a:rPr lang="en-US" sz="2000" i="1" dirty="0" smtClean="0">
                <a:latin typeface="Times New Roman"/>
                <a:cs typeface="Times New Roman"/>
              </a:rPr>
              <a:t>H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</a:t>
            </a:r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smtClean="0">
                <a:latin typeface="Times New Roman"/>
                <a:cs typeface="Times New Roman"/>
              </a:rPr>
              <a:t> [0,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70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Conventional Hash Table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68160" y="1213801"/>
            <a:ext cx="4170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Store collection of </a:t>
            </a:r>
            <a:r>
              <a:rPr lang="en-US" sz="2400" i="1" dirty="0" smtClean="0">
                <a:latin typeface="Times New Roman"/>
                <a:cs typeface="Times New Roman"/>
              </a:rPr>
              <a:t>N b</a:t>
            </a:r>
            <a:r>
              <a:rPr lang="en-US" sz="2400" dirty="0" smtClean="0"/>
              <a:t>-bit elements, using </a:t>
            </a:r>
            <a:r>
              <a:rPr lang="en-US" sz="2400" i="1" dirty="0" smtClean="0">
                <a:latin typeface="Times New Roman"/>
                <a:cs typeface="Times New Roman"/>
              </a:rPr>
              <a:t>k &gt; N</a:t>
            </a:r>
            <a:r>
              <a:rPr lang="en-US" sz="2400" dirty="0" smtClean="0"/>
              <a:t> cells.</a:t>
            </a:r>
          </a:p>
        </p:txBody>
      </p:sp>
      <p:sp>
        <p:nvSpPr>
          <p:cNvPr id="5" name="Rectangle 4"/>
          <p:cNvSpPr/>
          <p:nvPr/>
        </p:nvSpPr>
        <p:spPr>
          <a:xfrm>
            <a:off x="4584455" y="2206922"/>
            <a:ext cx="31547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H</a:t>
            </a:r>
            <a:r>
              <a:rPr lang="en-US" sz="2000" dirty="0"/>
              <a:t> is pseudorandom </a:t>
            </a:r>
            <a:r>
              <a:rPr lang="en-US" sz="2000" dirty="0" smtClean="0"/>
              <a:t>function</a:t>
            </a:r>
          </a:p>
          <a:p>
            <a:r>
              <a:rPr lang="en-US" sz="2000" i="1" dirty="0" smtClean="0">
                <a:latin typeface="Times New Roman"/>
                <a:cs typeface="Times New Roman"/>
              </a:rPr>
              <a:t>H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</a:t>
            </a:r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smtClean="0">
                <a:latin typeface="Times New Roman"/>
                <a:cs typeface="Times New Roman"/>
              </a:rPr>
              <a:t> [0,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5769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 descr="Screen Shot 2015-04-07 at 8.24.3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" r="1593" b="1614"/>
          <a:stretch/>
        </p:blipFill>
        <p:spPr>
          <a:xfrm>
            <a:off x="381000" y="209550"/>
            <a:ext cx="5486400" cy="4664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424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 descr="Screen Shot 2015-04-07 at 8.26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11" y="374309"/>
            <a:ext cx="6104153" cy="4246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6629400" y="1504950"/>
            <a:ext cx="2309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How does Bloom’s application compare to use by </a:t>
            </a:r>
            <a:r>
              <a:rPr lang="en-US" sz="2400" i="1" dirty="0" err="1" smtClean="0"/>
              <a:t>bitcoin</a:t>
            </a:r>
            <a:r>
              <a:rPr lang="en-US" sz="2400" i="1" dirty="0" smtClean="0"/>
              <a:t> SPV nodes?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32853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 Design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5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9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4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32823" y="513450"/>
            <a:ext cx="3459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Probability of false match:</a:t>
            </a:r>
          </a:p>
          <a:p>
            <a:r>
              <a:rPr lang="en-US" sz="3600" dirty="0" smtClean="0">
                <a:latin typeface="Times New Roman"/>
                <a:cs typeface="Times New Roman"/>
              </a:rPr>
              <a:t>(1 – (1 – 1/</a:t>
            </a:r>
            <a:r>
              <a:rPr lang="en-US" sz="3600" i="1" dirty="0" smtClean="0">
                <a:latin typeface="Times New Roman"/>
                <a:cs typeface="Times New Roman"/>
              </a:rPr>
              <a:t>m</a:t>
            </a:r>
            <a:r>
              <a:rPr lang="en-US" sz="3600" dirty="0" smtClean="0">
                <a:latin typeface="Times New Roman"/>
                <a:cs typeface="Times New Roman"/>
              </a:rPr>
              <a:t>)</a:t>
            </a:r>
            <a:r>
              <a:rPr lang="en-US" sz="3600" i="1" baseline="30000" dirty="0" err="1" smtClean="0">
                <a:latin typeface="Times New Roman"/>
                <a:cs typeface="Times New Roman"/>
              </a:rPr>
              <a:t>kn</a:t>
            </a:r>
            <a:r>
              <a:rPr lang="en-US" sz="3600" dirty="0" smtClean="0">
                <a:latin typeface="Times New Roman"/>
                <a:cs typeface="Times New Roman"/>
              </a:rPr>
              <a:t>)</a:t>
            </a:r>
            <a:r>
              <a:rPr lang="en-US" sz="3600" i="1" baseline="30000" dirty="0" smtClean="0">
                <a:latin typeface="Times New Roman"/>
                <a:cs typeface="Times New Roman"/>
              </a:rPr>
              <a:t>k</a:t>
            </a:r>
            <a:endParaRPr lang="en-US" sz="3600" i="1" baseline="30000" dirty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525" y="558490"/>
            <a:ext cx="25814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Times New Roman"/>
                <a:cs typeface="Times New Roman"/>
              </a:rPr>
              <a:t>m</a:t>
            </a:r>
            <a:r>
              <a:rPr lang="en-US" sz="2000" dirty="0" smtClean="0"/>
              <a:t>: bits in array</a:t>
            </a:r>
          </a:p>
          <a:p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/>
              <a:t>: number of hashes</a:t>
            </a:r>
          </a:p>
          <a:p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/>
              <a:t>: number of elements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956" y="2095922"/>
            <a:ext cx="3810000" cy="236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0" y="3199044"/>
            <a:ext cx="38989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32823" y="513450"/>
            <a:ext cx="3459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Probability of false match:</a:t>
            </a:r>
          </a:p>
          <a:p>
            <a:r>
              <a:rPr lang="en-US" sz="3600" dirty="0" smtClean="0">
                <a:latin typeface="Times New Roman"/>
                <a:cs typeface="Times New Roman"/>
              </a:rPr>
              <a:t>(1 – (1 – 1/</a:t>
            </a:r>
            <a:r>
              <a:rPr lang="en-US" sz="3600" i="1" dirty="0" smtClean="0">
                <a:latin typeface="Times New Roman"/>
                <a:cs typeface="Times New Roman"/>
              </a:rPr>
              <a:t>m</a:t>
            </a:r>
            <a:r>
              <a:rPr lang="en-US" sz="3600" dirty="0" smtClean="0">
                <a:latin typeface="Times New Roman"/>
                <a:cs typeface="Times New Roman"/>
              </a:rPr>
              <a:t>)</a:t>
            </a:r>
            <a:r>
              <a:rPr lang="en-US" sz="3600" i="1" baseline="30000" dirty="0" err="1" smtClean="0">
                <a:latin typeface="Times New Roman"/>
                <a:cs typeface="Times New Roman"/>
              </a:rPr>
              <a:t>kn</a:t>
            </a:r>
            <a:r>
              <a:rPr lang="en-US" sz="3600" dirty="0" smtClean="0">
                <a:latin typeface="Times New Roman"/>
                <a:cs typeface="Times New Roman"/>
              </a:rPr>
              <a:t>)</a:t>
            </a:r>
            <a:r>
              <a:rPr lang="en-US" sz="3600" i="1" baseline="30000" dirty="0" smtClean="0">
                <a:latin typeface="Times New Roman"/>
                <a:cs typeface="Times New Roman"/>
              </a:rPr>
              <a:t>k</a:t>
            </a:r>
            <a:endParaRPr lang="en-US" sz="3600" i="1" baseline="30000" dirty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525" y="558490"/>
            <a:ext cx="25814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Times New Roman"/>
                <a:cs typeface="Times New Roman"/>
              </a:rPr>
              <a:t>m</a:t>
            </a:r>
            <a:r>
              <a:rPr lang="en-US" sz="2000" dirty="0" smtClean="0"/>
              <a:t>: bits in array</a:t>
            </a:r>
          </a:p>
          <a:p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/>
              <a:t>: number of hashes</a:t>
            </a:r>
          </a:p>
          <a:p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/>
              <a:t>: number of elements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24" y="1842548"/>
            <a:ext cx="4929295" cy="29247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762" y="3267205"/>
            <a:ext cx="3646187" cy="56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1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947051" cy="3394472"/>
          </a:xfrm>
        </p:spPr>
        <p:txBody>
          <a:bodyPr>
            <a:normAutofit/>
          </a:bodyPr>
          <a:lstStyle/>
          <a:p>
            <a:r>
              <a:rPr lang="en-US" dirty="0" smtClean="0"/>
              <a:t>Bloom Filters</a:t>
            </a:r>
          </a:p>
          <a:p>
            <a:pPr lvl="1"/>
            <a:r>
              <a:rPr lang="en-US" dirty="0" smtClean="0"/>
              <a:t>Design and Analysis</a:t>
            </a:r>
          </a:p>
          <a:p>
            <a:pPr lvl="1"/>
            <a:r>
              <a:rPr lang="en-US" dirty="0" smtClean="0"/>
              <a:t>Use in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n-US" dirty="0" smtClean="0"/>
              <a:t>Merged Mining</a:t>
            </a:r>
          </a:p>
          <a:p>
            <a:r>
              <a:rPr lang="en-US" dirty="0" err="1" smtClean="0"/>
              <a:t>Sidechains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68289" y="1374541"/>
            <a:ext cx="4218512" cy="10156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Thursday, 6pm </a:t>
            </a:r>
            <a:r>
              <a:rPr lang="en-US" sz="2000" dirty="0" smtClean="0"/>
              <a:t>Commerce School 223</a:t>
            </a:r>
          </a:p>
          <a:p>
            <a:r>
              <a:rPr lang="en-US" sz="2000" dirty="0" smtClean="0"/>
              <a:t>“</a:t>
            </a:r>
            <a:r>
              <a:rPr lang="en-US" sz="2000" dirty="0"/>
              <a:t>E</a:t>
            </a:r>
            <a:r>
              <a:rPr lang="en-US" sz="2000" dirty="0" smtClean="0"/>
              <a:t>ntrepreneurial </a:t>
            </a:r>
            <a:r>
              <a:rPr lang="en-US" sz="2000" dirty="0"/>
              <a:t>and Career Ventures in the world of Digital </a:t>
            </a:r>
            <a:r>
              <a:rPr lang="en-US" sz="2000" dirty="0" smtClean="0"/>
              <a:t>Currency” Panel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68288" y="2542604"/>
            <a:ext cx="4218512" cy="13234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Friday, 10:45am </a:t>
            </a:r>
            <a:r>
              <a:rPr lang="en-US" sz="2000" dirty="0" smtClean="0"/>
              <a:t>Rice 242</a:t>
            </a:r>
          </a:p>
          <a:p>
            <a:r>
              <a:rPr lang="en-US" sz="2000" dirty="0" err="1" smtClean="0"/>
              <a:t>Suman</a:t>
            </a:r>
            <a:r>
              <a:rPr lang="en-US" sz="2000" dirty="0"/>
              <a:t> Jana, “Rise of the Planet of the Apps: Security and Privacy in the Age of Bad </a:t>
            </a:r>
            <a:r>
              <a:rPr lang="en-US" sz="2000" dirty="0" smtClean="0"/>
              <a:t>Code”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05200" y="4019550"/>
            <a:ext cx="5236880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Project Presentations will be April 20, 22 and 27.</a:t>
            </a:r>
          </a:p>
        </p:txBody>
      </p:sp>
    </p:spTree>
    <p:extLst>
      <p:ext uri="{BB962C8B-B14F-4D97-AF65-F5344CB8AC3E}">
        <p14:creationId xmlns:p14="http://schemas.microsoft.com/office/powerpoint/2010/main" val="103051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13814" y="370787"/>
            <a:ext cx="5123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Do Bloom filters really provide privacy?</a:t>
            </a:r>
            <a:endParaRPr lang="en-US" sz="2400" i="1" dirty="0"/>
          </a:p>
        </p:txBody>
      </p:sp>
      <p:pic>
        <p:nvPicPr>
          <p:cNvPr id="4" name="Picture 3" descr="Screen Shot 2015-04-08 at 11.32.33 A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09" y="1144002"/>
            <a:ext cx="8173298" cy="3216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37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2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3271"/>
            <a:ext cx="8229600" cy="857250"/>
          </a:xfrm>
        </p:spPr>
        <p:txBody>
          <a:bodyPr/>
          <a:lstStyle/>
          <a:p>
            <a:r>
              <a:rPr lang="en-US" dirty="0" smtClean="0"/>
              <a:t>Merged Mining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9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76188" y="706362"/>
            <a:ext cx="1540137" cy="8557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Pointcoin</a:t>
            </a:r>
            <a:r>
              <a:rPr lang="en-US" dirty="0" smtClean="0"/>
              <a:t> 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19985" y="706362"/>
            <a:ext cx="1540137" cy="8557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Pointcoin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08291" y="706362"/>
            <a:ext cx="1540137" cy="8557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Pointcoin</a:t>
            </a:r>
            <a:r>
              <a:rPr lang="en-US" dirty="0" smtClean="0"/>
              <a:t> 6764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62426" y="625292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2216325" y="931558"/>
            <a:ext cx="503660" cy="31527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9602" y="2710638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0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693399" y="2710638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781705" y="2710638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351247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35840" y="2629568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2189739" y="2935834"/>
            <a:ext cx="503660" cy="315276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278800" y="1584630"/>
            <a:ext cx="20970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/>
              <a:t>Difficulty</a:t>
            </a:r>
            <a:r>
              <a:rPr lang="en-US" b="1" dirty="0" smtClean="0"/>
              <a:t>: </a:t>
            </a:r>
            <a:r>
              <a:rPr lang="en-US" dirty="0" smtClean="0"/>
              <a:t>8,324,713</a:t>
            </a:r>
          </a:p>
          <a:p>
            <a:pPr algn="r"/>
            <a:r>
              <a:rPr lang="en-US" b="1" dirty="0" smtClean="0"/>
              <a:t>Hash rate: </a:t>
            </a:r>
            <a:r>
              <a:rPr lang="en-US" dirty="0" smtClean="0"/>
              <a:t>~0 TH/s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707117" y="3617598"/>
            <a:ext cx="2622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/>
              <a:t>Difficulty</a:t>
            </a:r>
            <a:r>
              <a:rPr lang="en-US" b="1" dirty="0" smtClean="0"/>
              <a:t>: </a:t>
            </a:r>
            <a:r>
              <a:rPr lang="en-US" dirty="0" smtClean="0"/>
              <a:t>49,446,390,688</a:t>
            </a:r>
          </a:p>
          <a:p>
            <a:pPr algn="r"/>
            <a:r>
              <a:rPr lang="en-US" b="1" dirty="0" smtClean="0"/>
              <a:t>Hash rate: 310K </a:t>
            </a:r>
            <a:r>
              <a:rPr lang="en-US" b="1" dirty="0"/>
              <a:t>T</a:t>
            </a:r>
            <a:r>
              <a:rPr lang="en-US" b="1" dirty="0" smtClean="0"/>
              <a:t>H/s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83330" y="4404854"/>
            <a:ext cx="462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Should </a:t>
            </a:r>
            <a:r>
              <a:rPr lang="en-US" sz="2400" i="1" dirty="0" err="1" smtClean="0"/>
              <a:t>PointCoin</a:t>
            </a:r>
            <a:r>
              <a:rPr lang="en-US" sz="2400" i="1" dirty="0" smtClean="0"/>
              <a:t> Pizza be worried?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86458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68668" y="117098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blockexplorer.bitcoin-class.org</a:t>
            </a:r>
            <a:r>
              <a:rPr lang="en-US" dirty="0"/>
              <a:t>/</a:t>
            </a:r>
          </a:p>
        </p:txBody>
      </p:sp>
      <p:pic>
        <p:nvPicPr>
          <p:cNvPr id="4" name="Picture 3" descr="Screen Shot 2015-04-08 at 9.42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15" y="657576"/>
            <a:ext cx="8455337" cy="4109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4-08 at 9.45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9" y="2441225"/>
            <a:ext cx="8133004" cy="1910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615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30841"/>
          </a:xfrm>
          <a:solidFill>
            <a:schemeClr val="bg1">
              <a:lumMod val="65000"/>
              <a:alpha val="53000"/>
            </a:schemeClr>
          </a:solidFill>
        </p:spPr>
        <p:txBody>
          <a:bodyPr>
            <a:normAutofit/>
          </a:bodyPr>
          <a:lstStyle/>
          <a:p>
            <a:r>
              <a:rPr lang="en-US" sz="3600" dirty="0" smtClean="0"/>
              <a:t>SHA-256 Proof-of-Work Cryptocurrency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6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Merged Mining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82" y="1353301"/>
            <a:ext cx="4871822" cy="31506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40944" y="1428750"/>
            <a:ext cx="3157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Goal: </a:t>
            </a:r>
            <a:r>
              <a:rPr lang="en-US" sz="2000" dirty="0" smtClean="0"/>
              <a:t>Enable using same hashing power to mine both </a:t>
            </a:r>
            <a:r>
              <a:rPr lang="en-US" sz="2000" dirty="0" err="1" smtClean="0"/>
              <a:t>Bitcoin</a:t>
            </a:r>
            <a:r>
              <a:rPr lang="en-US" sz="2000" dirty="0" smtClean="0"/>
              <a:t> and </a:t>
            </a:r>
            <a:r>
              <a:rPr lang="en-US" sz="2000" dirty="0" err="1" smtClean="0"/>
              <a:t>Namecoin</a:t>
            </a:r>
            <a:r>
              <a:rPr lang="en-US" sz="2000" dirty="0" smtClean="0"/>
              <a:t> (with different difficulty)</a:t>
            </a:r>
          </a:p>
        </p:txBody>
      </p:sp>
    </p:spTree>
    <p:extLst>
      <p:ext uri="{BB962C8B-B14F-4D97-AF65-F5344CB8AC3E}">
        <p14:creationId xmlns:p14="http://schemas.microsoft.com/office/powerpoint/2010/main" val="409006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9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195934" y="798317"/>
            <a:ext cx="5645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explorer.namecoin.info</a:t>
            </a:r>
            <a:r>
              <a:rPr lang="en-US" dirty="0">
                <a:hlinkClick r:id="rId2"/>
              </a:rPr>
              <a:t>/blocks/block_225529.txt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9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4-07 at 8.31.26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34"/>
            <a:ext cx="9144000" cy="461412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35135" y="692844"/>
            <a:ext cx="1051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32 GB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3612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 descr="Screen Shot 2015-04-08 at 10.05.47 A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09604" cy="466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7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8780" y="215430"/>
            <a:ext cx="1540137" cy="8557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Pointcoin</a:t>
            </a:r>
            <a:r>
              <a:rPr lang="en-US" dirty="0" smtClean="0"/>
              <a:t> 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2577" y="215430"/>
            <a:ext cx="1540137" cy="8557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Pointcoin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80883" y="215430"/>
            <a:ext cx="1540137" cy="8557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Pointcoin</a:t>
            </a:r>
            <a:r>
              <a:rPr lang="en-US" dirty="0" smtClean="0"/>
              <a:t> 6764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35018" y="134360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2188917" y="440626"/>
            <a:ext cx="503660" cy="31527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7485" y="334119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0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701282" y="334119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789588" y="334119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351247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43723" y="3260120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2197622" y="3566386"/>
            <a:ext cx="503660" cy="315276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251392" y="1093698"/>
            <a:ext cx="20970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/>
              <a:t>Difficulty</a:t>
            </a:r>
            <a:r>
              <a:rPr lang="en-US" b="1" dirty="0" smtClean="0"/>
              <a:t>: </a:t>
            </a:r>
            <a:r>
              <a:rPr lang="en-US" dirty="0" smtClean="0"/>
              <a:t>8,324,713</a:t>
            </a:r>
          </a:p>
          <a:p>
            <a:pPr algn="r"/>
            <a:r>
              <a:rPr lang="en-US" b="1" dirty="0" smtClean="0"/>
              <a:t>Hash rate: </a:t>
            </a:r>
            <a:r>
              <a:rPr lang="en-US" dirty="0" smtClean="0"/>
              <a:t>~0 TH/s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715000" y="4248150"/>
            <a:ext cx="2622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/>
              <a:t>Difficulty</a:t>
            </a:r>
            <a:r>
              <a:rPr lang="en-US" b="1" dirty="0" smtClean="0"/>
              <a:t>: </a:t>
            </a:r>
            <a:r>
              <a:rPr lang="en-US" dirty="0" smtClean="0"/>
              <a:t>49,446,390,688</a:t>
            </a:r>
          </a:p>
          <a:p>
            <a:pPr algn="r"/>
            <a:r>
              <a:rPr lang="en-US" b="1" dirty="0" smtClean="0"/>
              <a:t>Hash rate: 310K </a:t>
            </a:r>
            <a:r>
              <a:rPr lang="en-US" b="1" dirty="0"/>
              <a:t>T</a:t>
            </a:r>
            <a:r>
              <a:rPr lang="en-US" b="1" dirty="0" smtClean="0"/>
              <a:t>H/s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65368" y="1760294"/>
            <a:ext cx="1540137" cy="8557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Namecoin</a:t>
            </a:r>
            <a:r>
              <a:rPr lang="en-US" dirty="0" smtClean="0"/>
              <a:t> 0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709165" y="1760294"/>
            <a:ext cx="1540137" cy="8557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Namecoin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797471" y="1760294"/>
            <a:ext cx="1540137" cy="8557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Namecoin</a:t>
            </a:r>
            <a:r>
              <a:rPr lang="en-US" dirty="0" smtClean="0"/>
              <a:t> 225529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051606" y="1679224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22" name="Right Arrow 21"/>
          <p:cNvSpPr/>
          <p:nvPr/>
        </p:nvSpPr>
        <p:spPr>
          <a:xfrm rot="10800000">
            <a:off x="2188917" y="2074842"/>
            <a:ext cx="503660" cy="31527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715000" y="2674594"/>
            <a:ext cx="2622608" cy="646331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r"/>
            <a:r>
              <a:rPr lang="en-US" b="1" dirty="0"/>
              <a:t>Difficulty</a:t>
            </a:r>
            <a:r>
              <a:rPr lang="en-US" b="1" dirty="0" smtClean="0"/>
              <a:t>: </a:t>
            </a:r>
            <a:r>
              <a:rPr lang="en-US" dirty="0" smtClean="0"/>
              <a:t>16,527,985,062</a:t>
            </a:r>
            <a:endParaRPr lang="en-US" dirty="0"/>
          </a:p>
          <a:p>
            <a:pPr algn="r"/>
            <a:r>
              <a:rPr lang="en-US" b="1" dirty="0" smtClean="0"/>
              <a:t>Hash rate: 110K TH/s  </a:t>
            </a:r>
            <a:endParaRPr lang="en-US" b="1" dirty="0"/>
          </a:p>
        </p:txBody>
      </p:sp>
      <p:cxnSp>
        <p:nvCxnSpPr>
          <p:cNvPr id="27" name="Curved Connector 26"/>
          <p:cNvCxnSpPr>
            <a:stCxn id="20" idx="1"/>
            <a:endCxn id="12" idx="3"/>
          </p:cNvCxnSpPr>
          <p:nvPr/>
        </p:nvCxnSpPr>
        <p:spPr>
          <a:xfrm rot="10800000" flipV="1">
            <a:off x="5617969" y="2188167"/>
            <a:ext cx="1179502" cy="1456673"/>
          </a:xfrm>
          <a:prstGeom prst="curvedConnector3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ight Arrow 27"/>
          <p:cNvSpPr/>
          <p:nvPr/>
        </p:nvSpPr>
        <p:spPr>
          <a:xfrm rot="10800000">
            <a:off x="6301370" y="2030528"/>
            <a:ext cx="503660" cy="31527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8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Namecoin</a:t>
            </a:r>
            <a:r>
              <a:rPr lang="en-US" dirty="0" smtClean="0"/>
              <a:t> Bug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 descr="Screen Shot 2015-04-08 at 12.24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2149"/>
            <a:ext cx="9144000" cy="307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3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0924" y="4704232"/>
            <a:ext cx="839204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err="1">
                <a:hlinkClick r:id="rId2"/>
              </a:rPr>
              <a:t>github.com</a:t>
            </a:r>
            <a:r>
              <a:rPr lang="en-US" sz="1600" dirty="0">
                <a:hlinkClick r:id="rId2"/>
              </a:rPr>
              <a:t>/</a:t>
            </a:r>
            <a:r>
              <a:rPr lang="en-US" sz="1600" dirty="0" err="1">
                <a:hlinkClick r:id="rId2"/>
              </a:rPr>
              <a:t>namecoin</a:t>
            </a:r>
            <a:r>
              <a:rPr lang="en-US" sz="1600" dirty="0">
                <a:hlinkClick r:id="rId2"/>
              </a:rPr>
              <a:t>/</a:t>
            </a:r>
            <a:r>
              <a:rPr lang="en-US" sz="1600" dirty="0" err="1">
                <a:hlinkClick r:id="rId2"/>
              </a:rPr>
              <a:t>namecoin</a:t>
            </a:r>
            <a:r>
              <a:rPr lang="en-US" sz="1600" dirty="0">
                <a:hlinkClick r:id="rId2"/>
              </a:rPr>
              <a:t>/commit/d70d01ff77310d3755891cb43cb2700b553019f4</a:t>
            </a:r>
            <a:endParaRPr lang="en-US" sz="1600" dirty="0"/>
          </a:p>
        </p:txBody>
      </p:sp>
      <p:pic>
        <p:nvPicPr>
          <p:cNvPr id="5" name="Picture 4" descr="Screen Shot 2015-04-08 at 12.34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64"/>
            <a:ext cx="9144000" cy="434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2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7741"/>
            <a:ext cx="8229600" cy="857250"/>
          </a:xfrm>
        </p:spPr>
        <p:txBody>
          <a:bodyPr/>
          <a:lstStyle/>
          <a:p>
            <a:r>
              <a:rPr lang="en-US" dirty="0" err="1" smtClean="0"/>
              <a:t>Sidechains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335"/>
            <a:ext cx="9144000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3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hard to </a:t>
            </a:r>
            <a:r>
              <a:rPr lang="en-US" i="1" dirty="0" smtClean="0"/>
              <a:t>evolve</a:t>
            </a:r>
            <a:r>
              <a:rPr lang="en-US" dirty="0" smtClean="0"/>
              <a:t> </a:t>
            </a:r>
            <a:r>
              <a:rPr lang="en-US" dirty="0" err="1" smtClean="0"/>
              <a:t>bitcoin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8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 descr="Screen Shot 2015-04-08 at 10.39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3" y="488520"/>
            <a:ext cx="7549718" cy="4278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4-08 at 10.39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0"/>
            <a:ext cx="9075557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836" y="1289885"/>
            <a:ext cx="3558845" cy="355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1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One-Way Peg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134144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351247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00997" y="134144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351248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89303" y="134144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372385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43438" y="1260370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1997337" y="1566636"/>
            <a:ext cx="503660" cy="315276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000" y="895350"/>
            <a:ext cx="12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Chain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57485" y="3341190"/>
            <a:ext cx="1540137" cy="855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Sidecoin</a:t>
            </a:r>
            <a:r>
              <a:rPr lang="en-US" dirty="0" smtClean="0"/>
              <a:t> 0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01282" y="3341190"/>
            <a:ext cx="1540137" cy="855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Sidecoin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867400" y="3333750"/>
            <a:ext cx="1540137" cy="855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Sidecoin</a:t>
            </a:r>
            <a:r>
              <a:rPr lang="en-US" dirty="0" smtClean="0"/>
              <a:t> 1423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43723" y="3260120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19" name="Right Arrow 18"/>
          <p:cNvSpPr/>
          <p:nvPr/>
        </p:nvSpPr>
        <p:spPr>
          <a:xfrm rot="10800000">
            <a:off x="2197622" y="3566386"/>
            <a:ext cx="503660" cy="31527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57200" y="2266950"/>
            <a:ext cx="3763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Transaction: “Proof of burn” for coin x</a:t>
            </a:r>
            <a:endParaRPr lang="en-US" dirty="0"/>
          </a:p>
        </p:txBody>
      </p:sp>
      <p:cxnSp>
        <p:nvCxnSpPr>
          <p:cNvPr id="22" name="Curved Connector 21"/>
          <p:cNvCxnSpPr>
            <a:endCxn id="16" idx="0"/>
          </p:cNvCxnSpPr>
          <p:nvPr/>
        </p:nvCxnSpPr>
        <p:spPr>
          <a:xfrm>
            <a:off x="2197622" y="2636282"/>
            <a:ext cx="1273729" cy="704908"/>
          </a:xfrm>
          <a:prstGeom prst="curvedConnector2">
            <a:avLst/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05200" y="2800350"/>
            <a:ext cx="21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Proof: mint </a:t>
            </a:r>
            <a:r>
              <a:rPr lang="en-US" dirty="0" err="1" smtClean="0"/>
              <a:t>sidecoins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5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“Proof of Burn/Freeze”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0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 descr="Screen Shot 2015-04-07 at 8.38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63"/>
            <a:ext cx="9144000" cy="4969044"/>
          </a:xfrm>
          <a:prstGeom prst="rect">
            <a:avLst/>
          </a:prstGeom>
        </p:spPr>
      </p:pic>
      <p:pic>
        <p:nvPicPr>
          <p:cNvPr id="5" name="Picture 4" descr="Screen Shot 2015-04-07 at 8.44.20 PM.pn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2" t="49945" r="8701"/>
          <a:stretch/>
        </p:blipFill>
        <p:spPr>
          <a:xfrm>
            <a:off x="1434213" y="1807584"/>
            <a:ext cx="7465284" cy="2271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380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Peg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134144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351247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00997" y="134144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351248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89303" y="134144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372385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43438" y="1260370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1997337" y="1566636"/>
            <a:ext cx="503660" cy="315276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000" y="895350"/>
            <a:ext cx="12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Chain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57485" y="3341190"/>
            <a:ext cx="1540137" cy="855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Sidecoin</a:t>
            </a:r>
            <a:r>
              <a:rPr lang="en-US" dirty="0" smtClean="0"/>
              <a:t> 0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01282" y="3341190"/>
            <a:ext cx="1540137" cy="855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Sidecoin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867400" y="3333750"/>
            <a:ext cx="1540137" cy="855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Sidecoin</a:t>
            </a:r>
            <a:r>
              <a:rPr lang="en-US" dirty="0" smtClean="0"/>
              <a:t> 1423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43723" y="3260120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19" name="Right Arrow 18"/>
          <p:cNvSpPr/>
          <p:nvPr/>
        </p:nvSpPr>
        <p:spPr>
          <a:xfrm rot="10800000">
            <a:off x="2197622" y="3566386"/>
            <a:ext cx="503660" cy="31527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57200" y="2266950"/>
            <a:ext cx="395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Transaction: “Proof of freeze” for coin </a:t>
            </a:r>
            <a:r>
              <a:rPr lang="en-US" b="1" i="1" dirty="0" smtClean="0"/>
              <a:t>x</a:t>
            </a:r>
            <a:endParaRPr lang="en-US" b="1" i="1" dirty="0"/>
          </a:p>
        </p:txBody>
      </p:sp>
      <p:cxnSp>
        <p:nvCxnSpPr>
          <p:cNvPr id="22" name="Curved Connector 21"/>
          <p:cNvCxnSpPr>
            <a:endCxn id="16" idx="0"/>
          </p:cNvCxnSpPr>
          <p:nvPr/>
        </p:nvCxnSpPr>
        <p:spPr>
          <a:xfrm>
            <a:off x="2197622" y="2636282"/>
            <a:ext cx="1273729" cy="704908"/>
          </a:xfrm>
          <a:prstGeom prst="curvedConnector2">
            <a:avLst/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rot="5400000" flipH="1" flipV="1">
            <a:off x="6249999" y="2404518"/>
            <a:ext cx="1136562" cy="721903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94124" y="2408874"/>
            <a:ext cx="2049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Transaction: “Proof of burn” in </a:t>
            </a:r>
            <a:r>
              <a:rPr lang="en-US" dirty="0" err="1" smtClean="0"/>
              <a:t>sidechain</a:t>
            </a:r>
            <a:r>
              <a:rPr lang="en-US" dirty="0" smtClean="0"/>
              <a:t> for coin </a:t>
            </a:r>
            <a:r>
              <a:rPr lang="en-US" b="1" i="1" dirty="0" smtClean="0"/>
              <a:t>x</a:t>
            </a:r>
            <a:endParaRPr lang="en-US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279206" y="4582597"/>
            <a:ext cx="428058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Note: not possible without changing </a:t>
            </a:r>
            <a:r>
              <a:rPr lang="en-US" dirty="0" err="1" smtClean="0"/>
              <a:t>bitcoin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05200" y="2800350"/>
            <a:ext cx="21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Proof: mint </a:t>
            </a:r>
            <a:r>
              <a:rPr lang="en-US" dirty="0" err="1" smtClean="0"/>
              <a:t>sidecoins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41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Resumption Proof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2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Projects should be making good progress now!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0266" y="2176242"/>
            <a:ext cx="4116037" cy="13234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Thursday, 6pm </a:t>
            </a:r>
            <a:r>
              <a:rPr lang="en-US" sz="2000" dirty="0" smtClean="0"/>
              <a:t>Commerce School 223</a:t>
            </a:r>
          </a:p>
          <a:p>
            <a:r>
              <a:rPr lang="en-US" sz="2000" dirty="0" smtClean="0"/>
              <a:t>“</a:t>
            </a:r>
            <a:r>
              <a:rPr lang="en-US" sz="2000" dirty="0"/>
              <a:t>E</a:t>
            </a:r>
            <a:r>
              <a:rPr lang="en-US" sz="2000" dirty="0" smtClean="0"/>
              <a:t>ntrepreneurial </a:t>
            </a:r>
            <a:r>
              <a:rPr lang="en-US" sz="2000" dirty="0"/>
              <a:t>and Career Ventures in the world of Digital </a:t>
            </a:r>
            <a:r>
              <a:rPr lang="en-US" sz="2000" dirty="0" smtClean="0"/>
              <a:t>Currency” Panel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3457" y="2176242"/>
            <a:ext cx="3544004" cy="13234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Friday, 10:45am </a:t>
            </a:r>
            <a:r>
              <a:rPr lang="en-US" sz="2000" dirty="0" smtClean="0"/>
              <a:t>Rice 242</a:t>
            </a:r>
          </a:p>
          <a:p>
            <a:r>
              <a:rPr lang="en-US" sz="2000" dirty="0" err="1" smtClean="0"/>
              <a:t>Suman</a:t>
            </a:r>
            <a:r>
              <a:rPr lang="en-US" sz="2000" dirty="0"/>
              <a:t> Jana, “Rise of the Planet of the Apps: Security and Privacy in the Age of Bad </a:t>
            </a:r>
            <a:r>
              <a:rPr lang="en-US" sz="2000" dirty="0" smtClean="0"/>
              <a:t>Code”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65063" y="3819495"/>
            <a:ext cx="5236880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Project Presentations will be April 20, 22 and 27.</a:t>
            </a:r>
          </a:p>
        </p:txBody>
      </p:sp>
    </p:spTree>
    <p:extLst>
      <p:ext uri="{BB962C8B-B14F-4D97-AF65-F5344CB8AC3E}">
        <p14:creationId xmlns:p14="http://schemas.microsoft.com/office/powerpoint/2010/main" val="6801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SPV Nodes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1314031"/>
            <a:ext cx="48983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Simplified Payment Verification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38274" y="2280335"/>
            <a:ext cx="2271226" cy="11216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SPV Wallet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5782268" y="2900538"/>
            <a:ext cx="2332722" cy="114400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Full Node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>
            <a:off x="3309500" y="2841150"/>
            <a:ext cx="2472768" cy="6313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10000" y="249555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224380" y="3624939"/>
            <a:ext cx="2557888" cy="41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05200" y="4171950"/>
            <a:ext cx="21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blocks matching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13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 descr="Screen Shot 2015-04-07 at 11.34.1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52"/>
          <a:stretch/>
        </p:blipFill>
        <p:spPr>
          <a:xfrm>
            <a:off x="304800" y="87000"/>
            <a:ext cx="6952430" cy="509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670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 descr="Screen Shot 2015-04-07 at 11.34.1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52"/>
          <a:stretch/>
        </p:blipFill>
        <p:spPr>
          <a:xfrm>
            <a:off x="304800" y="87000"/>
            <a:ext cx="6952430" cy="509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4-07 at 11.36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47750"/>
            <a:ext cx="8686800" cy="3504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61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Screen Shot 2015-04-07 at 8.11.16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85" y="1425089"/>
            <a:ext cx="5943600" cy="292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5-04-07 at 8.13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85" y="1353026"/>
            <a:ext cx="5943600" cy="37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 descr="Screen Shot 2015-04-07 at 8.16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90" y="171149"/>
            <a:ext cx="6076224" cy="4729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46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38787</TotalTime>
  <Words>626</Words>
  <Application>Microsoft Macintosh PowerPoint</Application>
  <PresentationFormat>On-screen Show (16:9)</PresentationFormat>
  <Paragraphs>162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PowerPoint Presentation</vt:lpstr>
      <vt:lpstr>Plan</vt:lpstr>
      <vt:lpstr>PowerPoint Presentation</vt:lpstr>
      <vt:lpstr>PowerPoint Presentation</vt:lpstr>
      <vt:lpstr>SPV Nodes</vt:lpstr>
      <vt:lpstr>PowerPoint Presentation</vt:lpstr>
      <vt:lpstr>PowerPoint Presentation</vt:lpstr>
      <vt:lpstr>Bloom Filters</vt:lpstr>
      <vt:lpstr>PowerPoint Presentation</vt:lpstr>
      <vt:lpstr>Conventional Hash Table</vt:lpstr>
      <vt:lpstr>Conventional Hash Table</vt:lpstr>
      <vt:lpstr>PowerPoint Presentation</vt:lpstr>
      <vt:lpstr>PowerPoint Presentation</vt:lpstr>
      <vt:lpstr>PowerPoint Presentation</vt:lpstr>
      <vt:lpstr>Bloom Filter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Merged Mining</vt:lpstr>
      <vt:lpstr>PowerPoint Presentation</vt:lpstr>
      <vt:lpstr>PowerPoint Presentation</vt:lpstr>
      <vt:lpstr>SHA-256 Proof-of-Work Cryptocurrency</vt:lpstr>
      <vt:lpstr>Merged Mining</vt:lpstr>
      <vt:lpstr>PowerPoint Presentation</vt:lpstr>
      <vt:lpstr>PowerPoint Presentation</vt:lpstr>
      <vt:lpstr>PowerPoint Presentation</vt:lpstr>
      <vt:lpstr>PowerPoint Presentation</vt:lpstr>
      <vt:lpstr>Namecoin Bug</vt:lpstr>
      <vt:lpstr>PowerPoint Presentation</vt:lpstr>
      <vt:lpstr>PowerPoint Presentation</vt:lpstr>
      <vt:lpstr>Sidechains</vt:lpstr>
      <vt:lpstr>Why is it hard to evolve bitcoin?</vt:lpstr>
      <vt:lpstr>PowerPoint Presentation</vt:lpstr>
      <vt:lpstr>One-Way Peg</vt:lpstr>
      <vt:lpstr>“Proof of Burn/Freeze” </vt:lpstr>
      <vt:lpstr>Two-Way Peg</vt:lpstr>
      <vt:lpstr>Resumption Proof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361</cp:revision>
  <cp:lastPrinted>2015-04-08T16:53:55Z</cp:lastPrinted>
  <dcterms:created xsi:type="dcterms:W3CDTF">2015-01-10T23:57:16Z</dcterms:created>
  <dcterms:modified xsi:type="dcterms:W3CDTF">2015-04-08T17:43:04Z</dcterms:modified>
</cp:coreProperties>
</file>